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38131"/>
            <a:ext cx="721602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38410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721650"/>
            <a:ext cx="422683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2890838"/>
            <a:ext cx="364533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Boost Subscription Adoption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376970"/>
            <a:ext cx="422683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convert the 2,518 repeat buyers who aren't yet subscribers—massive untapped potential.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201722" y="238410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22" y="2743200"/>
            <a:ext cx="422683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1722" y="2890838"/>
            <a:ext cx="362485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 Loyalty Programs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01722" y="3376970"/>
            <a:ext cx="422683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accelerate their journey into the loyal customer segment through points and perks.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9645134" y="238410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134" y="2743200"/>
            <a:ext cx="4226957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5134" y="2890838"/>
            <a:ext cx="310896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Optimize Discount Policy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5134" y="3376970"/>
            <a:ext cx="422695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promotional sales boosts with margin control, especially for discount-dependent product categories.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58309" y="514278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7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458658"/>
            <a:ext cx="64485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8309" y="5649516"/>
            <a:ext cx="314908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Highlight Top Performers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58309" y="6135648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top-rated products (Gloves, Sandals, Boots) and best-sellers in marketing campaigns to drive conversions.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423428" y="514278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05</a:t>
            </a:r>
            <a:endParaRPr lang="en-US" sz="17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428" y="5458658"/>
            <a:ext cx="6448663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3428" y="5649516"/>
            <a:ext cx="359949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 High-Value Segments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3428" y="6135648"/>
            <a:ext cx="644866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marketing efforts on Young Adults and express-shipping users who demonstrate higher revenue potential.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3261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078474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3,900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6244709" y="3064073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44709" y="3550206"/>
            <a:ext cx="2361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Transactions analyzed across all categories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877419" y="2078474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18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8877419" y="3064073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77419" y="3550206"/>
            <a:ext cx="2361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Columns tracking customer and purchase details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1510129" y="2078474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50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11510129" y="3064073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10129" y="3550206"/>
            <a:ext cx="2361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Geographic distribution of customers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8877419" y="5131832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$59.76</a:t>
            </a:r>
            <a:endParaRPr lang="en-US" sz="5600" dirty="0"/>
          </a:p>
        </p:txBody>
      </p:sp>
      <p:sp>
        <p:nvSpPr>
          <p:cNvPr id="14" name="Text 11"/>
          <p:cNvSpPr/>
          <p:nvPr/>
        </p:nvSpPr>
        <p:spPr>
          <a:xfrm>
            <a:off x="8877419" y="6117431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Average Purchase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877419" y="6603563"/>
            <a:ext cx="23619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Mean transaction value across all orders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7243643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Preparation &amp; Engineering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92825" y="1690449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 Analysis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92825" y="2213967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data cleaning and preparation using pandas: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2825" y="2708791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Loaded and explored dataset structure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2825" y="3094673"/>
            <a:ext cx="638091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37 missing Review Rating values using category medians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92825" y="3797260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Standardized columns to snake_case format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92825" y="4183142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age_group and purchase_frequency_days features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92825" y="4569023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Removed redundant promo_code_used column</a:t>
            </a:r>
            <a:endParaRPr lang="en-US" sz="15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279" y="1715214"/>
            <a:ext cx="6380917" cy="63809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3004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Insights by Demographics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080385"/>
            <a:ext cx="7627382" cy="1974652"/>
          </a:xfrm>
          <a:prstGeom prst="roundRect">
            <a:avLst>
              <a:gd name="adj" fmla="val 1645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3045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Gender Revenue Split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790712"/>
            <a:ext cx="717899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 generated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$157,890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 revenue compared to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$75,191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from female customers—more than double the contribution.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5271611"/>
            <a:ext cx="7627382" cy="162794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2504" y="5495806"/>
            <a:ext cx="301775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 Group Performance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2504" y="5981938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Young Adults led with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$62,143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followed by Middle-aged ($59,197), Adults ($55,978), and Seniors ($55,763).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96158"/>
            <a:ext cx="839152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Segmentation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521142" y="3250287"/>
            <a:ext cx="2664857" cy="541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80%</a:t>
            </a:r>
            <a:endParaRPr lang="en-US" sz="4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725" y="1896189"/>
            <a:ext cx="3249930" cy="32499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28274" y="54167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5902881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3,116 customers classified as loyal based on purchase history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982653" y="3250287"/>
            <a:ext cx="2664857" cy="541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18%</a:t>
            </a:r>
            <a:endParaRPr lang="en-US" sz="42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235" y="1896189"/>
            <a:ext cx="3249930" cy="32499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89784" y="54167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Returning Buyers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9819" y="5902881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701 customers making repeat purchases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10444163" y="3250287"/>
            <a:ext cx="2664857" cy="541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2%</a:t>
            </a:r>
            <a:endParaRPr lang="en-US" sz="42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745" y="1896189"/>
            <a:ext cx="3249930" cy="32499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51294" y="54167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81329" y="5902881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 first-time purchasers in the dataset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58309" y="6840022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overwhelming majority of customers are loyal, presenting opportunities to convert returning buyers into the loyal segment through targeted engagement.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943" y="536615"/>
            <a:ext cx="7366278" cy="641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Subscription Status Comparison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682943" y="1690568"/>
            <a:ext cx="7768233" cy="2239447"/>
          </a:xfrm>
          <a:prstGeom prst="roundRect">
            <a:avLst>
              <a:gd name="adj" fmla="val 13070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00827" y="1908453"/>
            <a:ext cx="2567464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Subscribers (27%)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00827" y="2424351"/>
            <a:ext cx="733246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1,053 customers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00827" y="2912150"/>
            <a:ext cx="733246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spend: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$59.49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900827" y="3399949"/>
            <a:ext cx="733246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revenue: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$62,645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82943" y="4125039"/>
            <a:ext cx="7768233" cy="2239447"/>
          </a:xfrm>
          <a:prstGeom prst="roundRect">
            <a:avLst>
              <a:gd name="adj" fmla="val 13070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00827" y="4342924"/>
            <a:ext cx="2643783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Non-Subscribers (73%)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00827" y="4858822"/>
            <a:ext cx="733246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2,847 customers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900827" y="5346621"/>
            <a:ext cx="733246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spend: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$59.87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900827" y="5834420"/>
            <a:ext cx="733246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revenue: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$170,436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682943" y="6583918"/>
            <a:ext cx="7768233" cy="936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Despite similar spending patterns, only 27% have subscriptions. Among repeat buyers (5+ purchases), 958 are subscribers while 2,518 are not—a significant conversion opportunity.</a:t>
            </a:r>
            <a:endParaRPr lang="en-US" sz="150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4807" y="1690568"/>
            <a:ext cx="5020151" cy="50201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21888"/>
            <a:ext cx="798564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Product Performance &amp; Ratings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844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 Rated: Gloves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70571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3.86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219819" y="40844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19819" y="4570571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3.84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681329" y="40844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81329" y="4570571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3.82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16100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Overall average review rating across all products: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3.75 stars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55483"/>
            <a:ext cx="678394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Discount Strategy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101459"/>
            <a:ext cx="4371261" cy="8665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4884" y="4184571"/>
            <a:ext cx="333672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74884" y="4670703"/>
            <a:ext cx="393811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839 customers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used discounts but still spent above the $59.76 average, indicating price sensitivity doesn't always mean lower value.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570" y="3101459"/>
            <a:ext cx="4371261" cy="8665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46144" y="4184571"/>
            <a:ext cx="383345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46144" y="4670703"/>
            <a:ext cx="393811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Hat (50%), Sneakers (49.66%), Coat (49.07%), Sweater (48.17%), and Pants (47.37%) show highest discount rates.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830" y="3101459"/>
            <a:ext cx="4371261" cy="8665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7405" y="41845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Shipping Impact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7405" y="4670703"/>
            <a:ext cx="393811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 shipping customers averaged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$60.48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vs.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$58.46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Standard—premium service correlates with higher spending.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603313"/>
            <a:ext cx="773358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Interactive Dashboard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64094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 dashboard visualizes key metrics including customer distribution, revenue by category and age group, and subscription status breakdown for real-time business intelligence.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2025-12-11T18:24:44Z</dcterms:created>
  <dcterms:modified xsi:type="dcterms:W3CDTF">2025-12-11T18:24:44Z</dcterms:modified>
</cp:coreProperties>
</file>